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5F960D-2542-47EB-8E0A-D6254547DA25}" v="8" dt="2022-06-09T01:20:22.2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.69565" units="1/cm"/>
          <inkml:channelProperty channel="Y" name="resolution" value="16.61539" units="1/cm"/>
          <inkml:channelProperty channel="T" name="resolution" value="1" units="1/dev"/>
        </inkml:channelProperties>
      </inkml:inkSource>
      <inkml:timestamp xml:id="ts0" timeString="2022-06-09T00:52:32.4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13741 5345 0,'0'17'47,"0"1"-32,0 35 17,0-18-32,0 36 15,0-54 1,17 89 0,1-35-1,17-1 1,-35-17-1,18 0 1,0-53 15,-1 0 47,36-53-46,-35 53-32,-18-18 0,35 1 0,-35-1 15,35-17-15,-17 35 0,17-35 16,-35 17-16,88-53 16,1-17-1,16 0 1,37 0-1,-125 88-15,71-53 16,36-35 0,176-53 15,-177 70-15,-70 53-1,0-17 1,-35 18-1</inkml:trace>
  <inkml:trace contextRef="#ctx0" brushRef="#br0" timeOffset="21398.05">14623 6473 0,'17'18'62,"-17"0"-46,0-1-16,0 1 16,18 0-1,0 35 1,34 17 0,19 36-1,-53-88-15,35 35 16,-1-1-1,-34-52-15,0 18 16,-1-18 0,-17-18 62,18 18-63,-18-17-15,53-18 16,53-54 0,-89 89-16,160-105 15,-18-1 1,70 17 0,-211 72-16,105-18 15,71-36 1,-176 53-16,176-70 15,-177 88-15,160-88 16,-54 17 0,-35 36-1,-35 0 1,-35 35 0,-18-18 15,18 18-16</inkml:trace>
  <inkml:trace contextRef="#ctx0" brushRef="#br0" timeOffset="41991.54">16334 6615 0,'17'0'156,"1"0"-141,0 0-15,-18-18 0,35 18 16,-18 0 15,19 0-15,17 0 0,35 0-1,53-18 1,18 18-1,-142 0-15,89-17 16,-71 17 0,1 0-1,-1 0 1,-17 0 0,-1 0-1,1 0 173,0 0-95,17 0-77,-18 0-16,1 0 0,0 0 0,70 0 31,-35 0-15,-36 0 0,1 0-1</inkml:trace>
  <inkml:trace contextRef="#ctx0" brushRef="#br0" timeOffset="207008.83">24236 8220 0,'17'0'47,"1"0"-32,0 0 1,-1 0 15,1 0-15,0 0-16,17 0 15,0 0 1,1 0 0,-1-18-1,35 18 1,1 0 0,-53 0-1,34 0 1,54 0-1,-53 0 1,18 0 0,17 0-1,-18 0 1,-52 0-16,17 0 16,36 0-1,17 0 1,-70 0-16,70 0 15,35 0 1,1 0 0,-18 0-1,-18 0 1,0 0 0,-70 0-1,88 0 1,-89 0-16,71 0 15,-70 0-15,70 0 16,18 0 0,-18 0-1,1 0 1,34 0 0,18 18-1,0-18 1,-35 0-1,18 17 1,-54-17 0,1 18-1,17-18 1,-35 0 0,-36 0-1,72 0 1,-19 0-1,-52 0-15,52 0 16,1 0 0,-1 0-1,36 0 1,18 0 0,-36 0-1,-17 0 1,-36 0-1,0 0 1,18 0 0,-18 0-1,18 0 1,-35 0 15,-1 0-15,1 0 15,0 0-15</inkml:trace>
  <inkml:trace contextRef="#ctx0" brushRef="#br0" timeOffset="211654.31">16439 10936 0,'0'0'16,"-17"0"-16,-1 0 31,1-18 359,-1 18-374,-17 0 0,17 0-16,0 0 15,1 0-15,-1 0 0,0 0 0,-35-17 32,1-18-17,-54 17 1,0 0-1,-18 1 1,19 17 0,-36-36-1,-1 19 1,-16-1 0,17 18-1,17 18 1,-17 17-1,0-17 17,123-18-32,-88 0 15,-52 0 1,17 0 0,35 17-1,0 19 1,88-36-16,-70 17 15,0 1 1,0-1 0,-1 19-1,1 17 1,0 17 0,70-70-16,-52 106 15,-1 18 1,-35-19-1,36 1 1,52-106 0,-35 106-1,36-106-15,-54 106 16,36-18 0,0 18-1,35-88-15,-18 105 16,-35 0-1,35-17 1,18-88-16,-17 70 16,17 36-1,0-107-15,0 71 16,0-70-16,0 53 16,0 34-1,0-87-15,0 88 16,0-35-1,0-54-15,17 54 16,1-18 15,0-18-15,-1 18 0,1 17-1,35 1 1,106 123 15,-71-106-15,18 0-1,-1-17 1,19-18 0,52 0-1,-87-18 1,-72-35-16,89 18 15,35 17 17,-123-35-32,123 0 15,88 18 1,-211-18-16,193 0 16,-193 0-16,158 0 15,36 0 1,-194 0-16,141 0 15,35 0 1,-177 0-16,424-106 31,-300 53-15,0 0 0,-52 35-1,-89 1-15,105-1 16,19-53-1,-106 54 1,123-54 0,-124 71-16,124-88 0,-123 88 15,88-71 1,-88 54-16,34-36 16,1-18-1,0 18 1,18-35-1,17-18 1,-35 1 0,0-1-1,0-35 1,-18 88 0,-35-35-1,18 17 1,-18 18-1,17-18 17,-17 36-17,0-35 1,0 34 0,0-34-1,-17-1 1,-1 1-1,0-18 1,1-1 0,-19 1-1,19 18 1,-36-19 0,35 89-16,-17-53 15,17 18 1,-17-35-1,-18 34 17,-35-52-17,-18 35 1,36 0 0,-54-17 15,54 17-16,-54 0 1,1 18 0,34-1-1,72 19-15,-36-1 16,0 0 0,0 1-1,0-1 1,-17-17-1,34 17 17,1 18-17,0-17 1,17 17 78</inkml:trace>
  <inkml:trace contextRef="#ctx0" brushRef="#br0" timeOffset="-199947">9578 9384 0,'18'0'141,"-1"0"-141,1 0 0,176-18 31,-159 18-31,-17 0 0,52-17 16,-52 17-16,141-18 0,17-17 15,-158 35 1,123-18-16,-123 18 15,176 0 1,-177 0-16,265-18 16,-264 18-16,264 0 15,-264 0-15,246-17 16,-52 17 0,-106 0-1,-88 0-15,105-18 16,1 1-1,17-1 1,-36 18 0,-87 0-16,70 0 15,18 0 1,-88 0-16,141 0 16,17 0-1,-17-18 1,-1 18 15,-34 0-15,-18 36-1,17-1 1,-35-18 0,-35-17-1,-17 0 1,-1 0-1,-17 0 1,17 0 0,-18 0-16,36 0 15,36 0 1,-1 18 0,-18-18-1,54 0 16,-107 0-31,89 0 16,35 0 0,0 0-1,-70 0 1,-53 0-16,35 0 16,35 0-1,-53 0 1,0 0-1,-17 0 1,0 0 0,35 0-1,17 0 1,54 0 0,-54 0 15,-52 0-31,17 0 0,0 0 31,-17 0-31,53 0 16,17 0-1,-35 0 1,35 0 0,-18 0-1,19-35 1,16 35-1,-16-18 1,-19 18 0,1 0-1,35 0 1,-36 0 0,-52 0-1,17 0-15,18 0 31,-18 0-15,0 0 15,1 0-15,-1 0 0,18 0-1,-35 0-15,35 18 16,52-1-1,19-17 1,-54 0 0,-52 0-1,0 0 1,-1 0 62,-17 18 16,18 17-79</inkml:trace>
  <inkml:trace contextRef="#ctx0" brushRef="#br0" timeOffset="-191308.7">24218 9402 0,'0'0'0,"18"0"0,158 0 32,-158 0-32,0 0 0,70 0 15,-71 0-15,54 0 16,35 17 0,0-17 15,-1 0-16,72 18 1,-1-1 0,-158-17-16,388 0 31,-389 0-31,160 0 16,-160 0-16,160 0 15,-1 0 1,0 0-1,-17 0 1,-141 0-16,140 0 16,-140 0-1,106 0-15,-107 0 0,142 0 16,0-17 0,-142 17-1,107-18-15,-18 1 31,-18 17-15,-71 0-16,54 0 16,-18 0-1,35 0 1,0 0 0,18 0-1,-53 0 1,0 0-1,35-18 1,-52 18 0,-19 0-16,71-18 15,1 18 1,-89-17-16,70 17 16,-17 0 15,0 0-16,-18 0 1,-17 0-16,52-18 16,36 18-1,18-18 1,-54 18 0,18 0-1,-35 0 1,18 0-1,-1 0 1,19 0 0,-19 0-1,1 0 1,-1 0 0,1 0-1,-53 0 1,70 0-1,0 0 1,0 0 0,-35 0-1,0 0 1,-18 0 0,18 0-1,-35 0 1,-1 0 15,1 0 0,0 0-15,-1 0 15,1 0 79</inkml:trace>
  <inkml:trace contextRef="#ctx0" brushRef="#br0" timeOffset="-189586.06">3739 10283 0,'18'0'62,"88"0"-46,-71 0-1,-17 0-15,17 0 0,106 0 16,141 0 0,-264 0-16,300 18 15,-301-18-15,230 18 16,-229-18-16,211 17 16,-194-17-16,124 0 15,18 0 1,17-35-1,-177 35 1,89 0-16,70-18 16,18 1-1,-176 17 1,247-53-16,105 18 31,-352 35-31,317-36 16,-318 36-16,160 0 15,-159 0-15,70 0 16,-53 0 0</inkml:trace>
  <inkml:trace contextRef="#ctx0" brushRef="#br0" timeOffset="-187664.19">21872 13353 0,'0'17'16,"18"-17"-16,-18 18 0,0 0 16,35 17-16,53 88 15,-88-105-15,141 123 16,-88-88 0,-53-35-16,53 35 15,35 52 1,-17 19-1,35 52 1,17 36 15,-123-194-31,106 158 16,0 18 0,17 0-1,-34-71 1,-19-17-1,1-18 1,-54-70-16,54 70 16,0 1-1,-36-54 1,18 18 0,-36-53-16,72 35 15,-72-35-15,160 71 16,-160-71-16,265 105 15,18 1 1,-106-71 0,-105-17 15,-72-18 16,1 0-32,-18 18 1</inkml:trace>
  <inkml:trace contextRef="#ctx0" brushRef="#br0" timeOffset="-186630.69">24747 15593 0,'0'17'0,"0"-34"0,18 52 16,0 53 0,-1-70-16,1 35 15,0-53-15,-1 35 16,-17-17-16,0-1 15,18 19 1,-1-36 15,1 0-15,-18 17 0,0 1 15,0 0-16,0-1 1,0 1-16,0 35 31,-53 0-15,36-53-16,-72 70 16,1-17-1,0-18 1,53-17-1,-1-18 1,19 0 0,-1 0-1,-17 0 1,17 0 0,18 18-1</inkml:trace>
  <inkml:trace contextRef="#ctx0" brushRef="#br0" timeOffset="-151483.92">22049 17480 0,'-18'0'0,"36"0"0,-54 0 16,-17 0 0,36 0-16,-1 0 0,1 0 0,-19 0 15,-17 0 1,18 0-1,-18 0 1,0 0 0,-35 0-1,17 0 1,-17 18 0,-18-1-1,36-17 1,-36 0-1,-35 0 1,123 0-16,-123 0 16,35 18-1,-35 0 17,53-18-17,17 17 1,1-17-1,17 18 1,-35-18 0,88 18-16,-53-18 15,-18 35 1,-35 0 15,71-35-15,18 0-1,-1 18 1,18-1 0,0 1 15,-18 0-15,1 17-1,-1 0 1,0 18-1,18-18 1,-17 18 0,17-17-1,0 17 1,17-18 0,36 0-1,-35-17 1,0-1-1,17 19 17,18-36-32,53 17 31,-89 1-31,142-18 16,-159 18-16,141-18 15,-123 0-15,123 0 16,-53 0-1,-70 0-15,52 0 16,54-18 0,17 0-1,-124 18-15,142 0 16,0-17 0,-141 17-16,123-18 15,-35 0 1,-18 1-1,18-1 1,-1 1 15,-16 17-15,-1 0 0,-18-18-1,1-17 1,-36 35-1,0-18 1,1 18 0,-36-18-1,17 18 17,-17-17-17,18-1 1,-18 0-1,0 1 17,18-1-17,-18 0-15,0 1 16,17-36 0,-17 18-1,0 17 1,0-17-1,-17 17 1,17 0 0,-18 1-1,0-1 1,1-17 0,-19 0-1,1 17 1,18 18-1,17-18 17,0 1-17,-18-19 1,0 1 0,1 35-1,17-18 1,-18 18 46,0 0-46,1 0 0,-1 0-1,-17 0 1,0-17-1,17 17 17,0 0-17,1 0 1,-1 0 0,0 0 77</inkml:trace>
  <inkml:trace contextRef="#ctx0" brushRef="#br0" timeOffset="-148724.66">15875 17604 0,'-18'0'0,"1"0"0,52 0 16,-141-18 0,89 18-16,-72 0 15,19 0 1,35 0-16,-36-18 15,-17 1 1,17-1 0,-17 0-1,17 1 1,-34-1 0,-1 18-1,-18 0 16,18 0-15,1 0 0,87 0-16,-105-18 15,-36 18 1,18-17 0,35 17-1,-18 0 1,19 0-1,52 0 1,0 0 0,17 0-1,19 17 1,-1-17-16,-35 0 16,36 18-1,-19 17 16,19-35-31,-19 53 16,36-17 0,-17 34-1,-1 1 1,18-1 0,0 1-1,0-1 1,18-34-1,-1-1 1,36 0 0,0-17-1,35 35 1,-70-53 0,88 35-16,17-17 15,18-1 16,-35-17-15,35 18 0,1 0-1,-37-1 1,-87-17-16,105 0 16,19 18-1,-107-18-15,35 0 16,36-18-1,-53 1 1,35-1 0,1 0-1,16-17 1,1-35 0,-18 34-1,-17-17 16,-18 36-15,-18-19 0,-17 1-1,-1 17 1,1-17 0,0 0-1,-18 17 1,0 1-1,17-1 1,1-17 0,-18-1-1,18 1 1,-18 18 0,0-1 124,0 0-124,-18 18 15,18-17-31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16.69565" units="1/cm"/>
          <inkml:channelProperty channel="Y" name="resolution" value="16.61539" units="1/cm"/>
          <inkml:channelProperty channel="T" name="resolution" value="1" units="1/dev"/>
        </inkml:channelProperties>
      </inkml:inkSource>
      <inkml:timestamp xml:id="ts0" timeString="2022-06-09T01:00:23.1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23795 6632 0,'0'-17'16,"0"-1"125,17 18-141,125-124 31,-89 89-15,-36 35-16,54-70 0,-54 70 0,160-89 15,52-16 1,-88 34-1,-141 53-15,88-35 16,-52 53 0,-36-17-1</inkml:trace>
  <inkml:trace contextRef="#ctx0" brushRef="#br0" timeOffset="4030.75">18909 7779 0,'0'-18'125,"0"0"-93,0-17-17,18 35-15,-1-35 16,1 35-16,52-53 15,71-53 1,-123 89-16,123-107 16,-123 124-16,88-71 15,-36 19 1,1 34 0,-54-17-1,54-1 1,-18 19-1,-53-1-15,70-17 16,-17 0 0,0 17-1,-17-17 1,16-1 15,-34 19-15,0 17-1,-18 17 126,0 1-141</inkml:trace>
  <inkml:trace contextRef="#ctx0" brushRef="#br0" timeOffset="10863.55">25823 8467 0,'0'-18'63,"18"18"-48,35-53 1,-18 35-16,0-17 31,-17 35-31,53-53 16,52 0-1,1 0 1,-1-17 0,-105 70-16,105-71 15,18-17 1,-123 71-16,105-54 15,-17-17 1,0 35 0,-71 18-1,-35 17-15,36 0 16</inkml:trace>
  <inkml:trace contextRef="#ctx0" brushRef="#br0" timeOffset="14172.87">26388 9296 0,'17'0'16,"1"0"-1,0 0-15,-1 0 16,19 0-1,-19 0 1,19 0-16,16 0 16,37-18 15,-19 0-15,36 18-1,-18-17 1,18-1-1,0 1 1,17 17 0,-17-18-1,0 18 1,0 0 0,-18 0-1,18 0 1,-36 0-1,-52 0-15,53 18 16,-18-18 0,35 0 15,-88 17-31,70-17 16,36 0-1,-35 0 1,-54 0-16,72 0 15,-19 0 1,36 18 0,-88-18-16,70 0 15,0 17 1,-70-17-16,70 0 16,-18 18-1,-34-18 1,-1 0-1,0 0 1,0 18 0,36-1 15,-53-17-15,17 0-1,-17 0 1,17 0-1,0 0 1,18 0 0,-18 18-1,36-18 1,-1 0 0,-34 0-1,-1 0 1,0 0-1,-17 0 1,0 0 0,-1 0 15</inkml:trace>
  <inkml:trace contextRef="#ctx0" brushRef="#br0" timeOffset="21764.53">6544 10442 0,'18'0'93,"-1"0"-77,1 0-16,0 0 16,70 0-1,-35 0-15,53 0 16,140 0 0,19 0-1,-212 0-15,123 0 16,71 0-1,-53 0 1,-70 0 0,17 18-1,-18 0 17,-87-18-32,87 17 15,-105-17-15,141 18 16,-1 17-1,-52-17 1,-88-18-16,88 17 16,-1-17-1,54 18 1,-141-18-16,123 35 16,0 1-1,-18-19 1,36-17-1,-18 18 1,18-18 0,-124 17-1,107-17-15,34 0 16,18 18 15,-71 0-15,1-1-1,-107-17-15,107 0 16,-1 18 0,19-18-1,-19 0 1,-105 0-16,105 0 16,1-18-1,-19 1 1,-34 17-1,-71-18-15,88 18 16,-17-18 0,17 1-1,0 17 1,-17 0 15,-54-18-31,89 18 16,0-35-1,-88 35-15,70-18 16,-71 18-16,72-17 16,-19 17-1,18-18 1,1 0 0,16-17-1,-16 17 1,-19 1-1,-35 17 1,1 0 0,34-18 15,36 1-15,18-1-1,17-17 1,-71 17-1,1 0 1,-1-17 0,-17 17-1,0 1 1,-17-1 0,-1 18-1,18-18 1,-36 1-1,19-1 1,-1 1 15,-17 17-15,-18-18 0,35 0-1,-18 18 1,1 0-1</inkml:trace>
</inkml:ink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6/8/2022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13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645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19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3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003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314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6/8/2022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202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6/8/2022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226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6/8/2022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26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83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19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6/8/2022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‹Nº›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958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55D20674-CF0C-4687-81B6-A613F871A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6" name="Vídeo 15">
            <a:extLst>
              <a:ext uri="{FF2B5EF4-FFF2-40B4-BE49-F238E27FC236}">
                <a16:creationId xmlns:a16="http://schemas.microsoft.com/office/drawing/2014/main" id="{997EC7DD-04A3-97FF-7D0C-CEFBBD1254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Oval 10">
            <a:extLst>
              <a:ext uri="{FF2B5EF4-FFF2-40B4-BE49-F238E27FC236}">
                <a16:creationId xmlns:a16="http://schemas.microsoft.com/office/drawing/2014/main" id="{C2BD3211-5B9B-40DA-8BD0-C3426AE78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9872" y="0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D8121B6-45E6-447F-87B8-58EDD064E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8414" y="63468"/>
            <a:ext cx="56114" cy="56114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C95B8E3-CBB0-4A5C-B65B-59C12D44B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2370" y="655738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EA710C0-F536-4B31-8D0F-28E2F0893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9769" y="579797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1EB61F8-34CD-4251-9B31-59AB92843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0824" y="374048"/>
            <a:ext cx="230878" cy="230878"/>
          </a:xfrm>
          <a:prstGeom prst="ellipse">
            <a:avLst/>
          </a:prstGeom>
          <a:solidFill>
            <a:schemeClr val="accent2">
              <a:lumMod val="60000"/>
              <a:lumOff val="4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33FA5DB-69DC-4137-9264-5F838B9904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95468" y="971670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E98D956-6B7A-4A94-B508-F7A30E642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334" y="512240"/>
            <a:ext cx="703889" cy="703889"/>
          </a:xfrm>
          <a:prstGeom prst="ellipse">
            <a:avLst/>
          </a:prstGeom>
          <a:solidFill>
            <a:schemeClr val="accent3">
              <a:lumMod val="40000"/>
              <a:lumOff val="6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6A3D2FC-6F98-4157-94A8-7D7FBD56E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41428" y="815149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7AE16AB-F0AB-4AC3-BD8F-336B5D98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7435" y="1096664"/>
            <a:ext cx="405140" cy="405140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C819BFF-25C5-425C-8CD1-789F7A30D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524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5FE897-00D3-5A90-368C-1776BA765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3688205"/>
            <a:ext cx="8731683" cy="1160465"/>
          </a:xfrm>
        </p:spPr>
        <p:txBody>
          <a:bodyPr anchor="b">
            <a:normAutofit/>
          </a:bodyPr>
          <a:lstStyle/>
          <a:p>
            <a:pPr algn="l"/>
            <a:r>
              <a:rPr lang="es-ES" sz="6000" dirty="0">
                <a:solidFill>
                  <a:srgbClr val="FFFFFF"/>
                </a:solidFill>
              </a:rPr>
              <a:t>Algoritmos ML</a:t>
            </a:r>
            <a:endParaRPr lang="es-PE" sz="6000" dirty="0">
              <a:solidFill>
                <a:srgbClr val="FFFFFF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37DC53A-61A9-8EA9-8C02-CB65B83417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5121835"/>
            <a:ext cx="8731683" cy="615577"/>
          </a:xfrm>
        </p:spPr>
        <p:txBody>
          <a:bodyPr anchor="t">
            <a:normAutofit/>
          </a:bodyPr>
          <a:lstStyle/>
          <a:p>
            <a:pPr algn="l"/>
            <a:endParaRPr lang="es-PE" sz="2200" dirty="0">
              <a:solidFill>
                <a:srgbClr val="FFFFFF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0BE49C6-06E3-4324-91A8-F25B7DA1D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66319" y="1989824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78ABC8A-B58F-4AAE-8F6F-A07EB9D6D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30" y="2808040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16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CCF694-75DC-CAF2-7F17-9BB953AF8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Árbol de Decisión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F8DFFFF-F882-074B-624A-FCDBFAA28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814740"/>
            <a:ext cx="10659110" cy="2365374"/>
          </a:xfrm>
        </p:spPr>
        <p:txBody>
          <a:bodyPr/>
          <a:lstStyle/>
          <a:p>
            <a:r>
              <a:rPr lang="es-ES" dirty="0"/>
              <a:t>Es un aprendizaje automático supervisado donde los datos se dividen continuamente de acuerdo con un parámetro determinado.</a:t>
            </a:r>
          </a:p>
          <a:p>
            <a:r>
              <a:rPr lang="es-ES" dirty="0"/>
              <a:t>Nodos: prueba el valor de un determinado atributo.</a:t>
            </a:r>
          </a:p>
          <a:p>
            <a:r>
              <a:rPr lang="es-ES" dirty="0"/>
              <a:t>Bordes/ Rama: Corresponde al resultado de una prueba y se conecta al siguiente nodo u hoja.</a:t>
            </a:r>
          </a:p>
          <a:p>
            <a:r>
              <a:rPr lang="es-ES" dirty="0"/>
              <a:t>Nodos de hoja: nodos terminales que predicen el resultado (representan etiquetas de clase o distribución de clase).</a:t>
            </a:r>
            <a:endParaRPr lang="es-PE" dirty="0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39FADD14-2008-6F76-F57A-61B5B38FF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1603" y="4028370"/>
            <a:ext cx="2964996" cy="238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84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E26055-E1EE-4A46-D019-38123DF5B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Árboles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E36C62B-AA34-D58C-B0B9-8051462D0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De Regresión – Resultados Discretos</a:t>
            </a:r>
          </a:p>
          <a:p>
            <a:r>
              <a:rPr lang="es-ES" dirty="0"/>
              <a:t>De Clasificación – Resultados Continuos</a:t>
            </a:r>
          </a:p>
          <a:p>
            <a:r>
              <a:rPr lang="es-ES" dirty="0"/>
              <a:t>Tal árbol se construye a través de un proceso conocido como partición recursiva binaria.</a:t>
            </a:r>
          </a:p>
          <a:p>
            <a:r>
              <a:rPr lang="es-ES" dirty="0"/>
              <a:t>Este es un proceso iterativo de dividir los datos en particiones y luego dividirlos aún más en cada una de las ramas.</a:t>
            </a:r>
          </a:p>
          <a:p>
            <a:endParaRPr lang="es-PE" dirty="0"/>
          </a:p>
        </p:txBody>
      </p:sp>
      <p:pic>
        <p:nvPicPr>
          <p:cNvPr id="5" name="Imagen 4" descr="Forma&#10;&#10;Descripción generada automáticamente con confianza media">
            <a:extLst>
              <a:ext uri="{FF2B5EF4-FFF2-40B4-BE49-F238E27FC236}">
                <a16:creationId xmlns:a16="http://schemas.microsoft.com/office/drawing/2014/main" id="{3A7B8751-7F70-95B9-284A-96961CF12F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777" y="3876951"/>
            <a:ext cx="4115480" cy="282252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54611480-65EF-603B-67E2-26550BD52356}"/>
                  </a:ext>
                </a:extLst>
              </p14:cNvPr>
              <p14:cNvContentPartPr/>
              <p14:nvPr/>
            </p14:nvContentPartPr>
            <p14:xfrm>
              <a:off x="1346040" y="1784520"/>
              <a:ext cx="9557280" cy="4794480"/>
            </p14:xfrm>
          </p:contentPart>
        </mc:Choice>
        <mc:Fallback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54611480-65EF-603B-67E2-26550BD5235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36680" y="1775160"/>
                <a:ext cx="9576000" cy="481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91773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ED404A-FED7-313C-49CF-4A16398F9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Clasificación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060C8A-8608-7AE1-02F2-CD764DF0D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1825625"/>
            <a:ext cx="10659110" cy="2609850"/>
          </a:xfrm>
        </p:spPr>
        <p:txBody>
          <a:bodyPr>
            <a:normAutofit lnSpcReduction="10000"/>
          </a:bodyPr>
          <a:lstStyle/>
          <a:p>
            <a:r>
              <a:rPr lang="es-ES" dirty="0"/>
              <a:t>Usando el algoritmo de decisión, comenzamos en la raíz del árbol y dividimos los datos en la característica que da como resultado la mayor ganancia de información (IG) (reducción de la incertidumbre hacia la decisión final).</a:t>
            </a:r>
          </a:p>
          <a:p>
            <a:r>
              <a:rPr lang="es-ES" dirty="0"/>
              <a:t>En un proceso iterativo, podemos repetir este procedimiento de división en cada nodo secundario hasta que las hojas estén puras. Esto significa que todas las muestras en cada nodo hoja pertenecen a la misma clase. </a:t>
            </a:r>
          </a:p>
          <a:p>
            <a:r>
              <a:rPr lang="es-ES" dirty="0"/>
              <a:t>En la práctica, podemos establecer un límite en la profundidad del árbol par</a:t>
            </a:r>
          </a:p>
          <a:p>
            <a:r>
              <a:rPr lang="es-ES" dirty="0"/>
              <a:t>a evitar el sobreajuste.</a:t>
            </a:r>
            <a:endParaRPr lang="es-PE" dirty="0"/>
          </a:p>
        </p:txBody>
      </p:sp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A46911A1-22A4-25F7-5B1F-65F94CE91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116" y="4137541"/>
            <a:ext cx="3429000" cy="260985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ED6C310-C6B9-0C6D-CFE0-D10092E48879}"/>
              </a:ext>
            </a:extLst>
          </p:cNvPr>
          <p:cNvSpPr txBox="1"/>
          <p:nvPr/>
        </p:nvSpPr>
        <p:spPr>
          <a:xfrm>
            <a:off x="9056914" y="5257800"/>
            <a:ext cx="213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Cigarra o </a:t>
            </a:r>
            <a:r>
              <a:rPr lang="es-ES" dirty="0" err="1"/>
              <a:t>Saltamonte</a:t>
            </a:r>
            <a:endParaRPr lang="es-PE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5D28773-F673-F97B-281A-AD2F99E0129E}"/>
              </a:ext>
            </a:extLst>
          </p:cNvPr>
          <p:cNvSpPr txBox="1"/>
          <p:nvPr/>
        </p:nvSpPr>
        <p:spPr>
          <a:xfrm>
            <a:off x="873580" y="4980801"/>
            <a:ext cx="332830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Clasificando si un insecto es saltamontes o cigarra en función de la longitud de la antena y la longitud del abdomen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039784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1D888B-70D1-7017-CEB9-08535B7B0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Ventajas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BE6A0E-EE6E-5C48-77A6-5683EF598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Barato de construir.</a:t>
            </a:r>
          </a:p>
          <a:p>
            <a:r>
              <a:rPr lang="es-ES" dirty="0"/>
              <a:t>Extremadamente rápido en la clasificación de registros desconocidos.</a:t>
            </a:r>
          </a:p>
          <a:p>
            <a:r>
              <a:rPr lang="es-ES" dirty="0"/>
              <a:t>Fácil de interpretar para árboles de tamaño pequeño</a:t>
            </a:r>
          </a:p>
          <a:p>
            <a:r>
              <a:rPr lang="es-ES" dirty="0"/>
              <a:t>Precisión comparable a otras técnicas de clasificación para muchos conjuntos de datos simples.</a:t>
            </a:r>
          </a:p>
          <a:p>
            <a:r>
              <a:rPr lang="es-ES" dirty="0"/>
              <a:t>Excluye características sin importancia.</a:t>
            </a:r>
            <a:endParaRPr lang="es-PE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Entrada de lápiz 3">
                <a:extLst>
                  <a:ext uri="{FF2B5EF4-FFF2-40B4-BE49-F238E27FC236}">
                    <a16:creationId xmlns:a16="http://schemas.microsoft.com/office/drawing/2014/main" id="{C21AAAAF-A17A-A9CF-7158-2C3A1F10DDB3}"/>
                  </a:ext>
                </a:extLst>
              </p14:cNvPr>
              <p14:cNvContentPartPr/>
              <p14:nvPr/>
            </p14:nvContentPartPr>
            <p14:xfrm>
              <a:off x="2355840" y="2165400"/>
              <a:ext cx="8350560" cy="1721160"/>
            </p14:xfrm>
          </p:contentPart>
        </mc:Choice>
        <mc:Fallback>
          <p:pic>
            <p:nvPicPr>
              <p:cNvPr id="4" name="Entrada de lápiz 3">
                <a:extLst>
                  <a:ext uri="{FF2B5EF4-FFF2-40B4-BE49-F238E27FC236}">
                    <a16:creationId xmlns:a16="http://schemas.microsoft.com/office/drawing/2014/main" id="{C21AAAAF-A17A-A9CF-7158-2C3A1F10DD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46480" y="2156040"/>
                <a:ext cx="8369280" cy="173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9768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AD8F244B-5CF7-C387-AA2F-A747EDDDDF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Demo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320632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097E78-3639-44E4-4672-0EED776A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Desventajas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7335D4-E41D-16C8-E308-B88E2A505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Fácil de </a:t>
            </a:r>
            <a:r>
              <a:rPr lang="es-ES" dirty="0" err="1"/>
              <a:t>sobreajustar</a:t>
            </a:r>
            <a:r>
              <a:rPr lang="es-ES" dirty="0"/>
              <a:t>.</a:t>
            </a:r>
          </a:p>
          <a:p>
            <a:r>
              <a:rPr lang="es-ES" dirty="0"/>
              <a:t>Límite de decisión restringido a ser paralelo a los ejes de atributos.</a:t>
            </a:r>
          </a:p>
          <a:p>
            <a:r>
              <a:rPr lang="es-ES" dirty="0"/>
              <a:t>Los modelos de árboles de decisión a menudo están sesgados hacia divisiones en características que tienen una gran cantidad de niveles.</a:t>
            </a:r>
          </a:p>
          <a:p>
            <a:r>
              <a:rPr lang="es-ES" dirty="0"/>
              <a:t>Pequeños cambios en los datos de entrenamiento pueden resultar en grandes cambios en la lógica de decisión.</a:t>
            </a:r>
          </a:p>
          <a:p>
            <a:r>
              <a:rPr lang="es-ES" dirty="0"/>
              <a:t>Los árboles grandes pueden ser difíciles de interpretar y las decisiones que toman pueden parecer contrarias a la intuición.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494820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F9CC67-50BB-9253-84F0-7259FB008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97782"/>
            <a:ext cx="10659110" cy="1325563"/>
          </a:xfrm>
        </p:spPr>
        <p:txBody>
          <a:bodyPr/>
          <a:lstStyle/>
          <a:p>
            <a:r>
              <a:rPr lang="es-ES" dirty="0"/>
              <a:t>Aplicaciones</a:t>
            </a:r>
            <a:endParaRPr lang="es-PE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FD03B3-3107-8494-AD19-CFA8C6695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Análisis Financiero (Satisfacción del Cliente con un producto o servicio).</a:t>
            </a:r>
          </a:p>
          <a:p>
            <a:r>
              <a:rPr lang="es-ES" dirty="0"/>
              <a:t>Astronomía (clasificar galaxias).</a:t>
            </a:r>
          </a:p>
          <a:p>
            <a:r>
              <a:rPr lang="es-ES" dirty="0"/>
              <a:t>Control de sistema.</a:t>
            </a:r>
          </a:p>
          <a:p>
            <a:r>
              <a:rPr lang="es-ES" dirty="0"/>
              <a:t>Fabricación y Producción (Control de calidad, Fabricación de semiconductores, </a:t>
            </a:r>
            <a:r>
              <a:rPr lang="es-ES" dirty="0" err="1"/>
              <a:t>etc</a:t>
            </a:r>
            <a:r>
              <a:rPr lang="es-ES" dirty="0"/>
              <a:t>).</a:t>
            </a:r>
          </a:p>
          <a:p>
            <a:r>
              <a:rPr lang="es-ES" dirty="0"/>
              <a:t>Medicamentos (diagnóstico, cardiología, psiquiatría).</a:t>
            </a:r>
          </a:p>
          <a:p>
            <a:r>
              <a:rPr lang="es-ES" dirty="0"/>
              <a:t>Física (Detección de partículas) </a:t>
            </a:r>
          </a:p>
          <a:p>
            <a:r>
              <a:rPr lang="es-ES" dirty="0"/>
              <a:t>Ingeniería Biomédica (árboles de decisión para identificar características a utilizar en dispositivos implantables)..</a:t>
            </a:r>
          </a:p>
          <a:p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2282611989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LightSeed_2SEEDS">
      <a:dk1>
        <a:srgbClr val="000000"/>
      </a:dk1>
      <a:lt1>
        <a:srgbClr val="FFFFFF"/>
      </a:lt1>
      <a:dk2>
        <a:srgbClr val="242D41"/>
      </a:dk2>
      <a:lt2>
        <a:srgbClr val="E8E4E2"/>
      </a:lt2>
      <a:accent1>
        <a:srgbClr val="21ADE6"/>
      </a:accent1>
      <a:accent2>
        <a:srgbClr val="37B4A4"/>
      </a:accent2>
      <a:accent3>
        <a:srgbClr val="6E94EE"/>
      </a:accent3>
      <a:accent4>
        <a:srgbClr val="EB4E7B"/>
      </a:accent4>
      <a:accent5>
        <a:srgbClr val="EE7F6E"/>
      </a:accent5>
      <a:accent6>
        <a:srgbClr val="E48E24"/>
      </a:accent6>
      <a:hlink>
        <a:srgbClr val="A97560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429</Words>
  <Application>Microsoft Office PowerPoint</Application>
  <PresentationFormat>Panorámica</PresentationFormat>
  <Paragraphs>39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AvenirNext LT Pro Medium</vt:lpstr>
      <vt:lpstr>Calibri</vt:lpstr>
      <vt:lpstr>Gill Sans Nova</vt:lpstr>
      <vt:lpstr>ConfettiVTI</vt:lpstr>
      <vt:lpstr>Algoritmos ML</vt:lpstr>
      <vt:lpstr>Árbol de Decisión</vt:lpstr>
      <vt:lpstr>Árboles</vt:lpstr>
      <vt:lpstr>Clasificación</vt:lpstr>
      <vt:lpstr>Ventajas</vt:lpstr>
      <vt:lpstr>Demo</vt:lpstr>
      <vt:lpstr>Desventajas</vt:lpstr>
      <vt:lpstr>Aplicaciones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ML</dc:title>
  <dc:creator>PCISCFLO (FLORES ORIHUELA, CARLOS ALBERTO)</dc:creator>
  <cp:lastModifiedBy>PCISCFLO (FLORES ORIHUELA, CARLOS ALBERTO)</cp:lastModifiedBy>
  <cp:revision>2</cp:revision>
  <dcterms:created xsi:type="dcterms:W3CDTF">2022-06-08T22:16:38Z</dcterms:created>
  <dcterms:modified xsi:type="dcterms:W3CDTF">2022-06-09T01:20:51Z</dcterms:modified>
</cp:coreProperties>
</file>

<file path=docProps/thumbnail.jpeg>
</file>